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6"/>
  </p:notesMasterIdLst>
  <p:sldIdLst>
    <p:sldId id="281" r:id="rId2"/>
    <p:sldId id="510" r:id="rId3"/>
    <p:sldId id="513" r:id="rId4"/>
    <p:sldId id="514" r:id="rId5"/>
    <p:sldId id="515" r:id="rId6"/>
    <p:sldId id="525" r:id="rId7"/>
    <p:sldId id="498" r:id="rId8"/>
    <p:sldId id="505" r:id="rId9"/>
    <p:sldId id="504" r:id="rId10"/>
    <p:sldId id="503" r:id="rId11"/>
    <p:sldId id="506" r:id="rId12"/>
    <p:sldId id="502" r:id="rId13"/>
    <p:sldId id="508" r:id="rId14"/>
    <p:sldId id="509" r:id="rId15"/>
    <p:sldId id="518" r:id="rId16"/>
    <p:sldId id="517" r:id="rId17"/>
    <p:sldId id="519" r:id="rId18"/>
    <p:sldId id="520" r:id="rId19"/>
    <p:sldId id="521" r:id="rId20"/>
    <p:sldId id="522" r:id="rId21"/>
    <p:sldId id="516" r:id="rId22"/>
    <p:sldId id="523" r:id="rId23"/>
    <p:sldId id="524" r:id="rId24"/>
    <p:sldId id="416" r:id="rId25"/>
  </p:sldIdLst>
  <p:sldSz cx="9144000" cy="6858000" type="screen4x3"/>
  <p:notesSz cx="6858000" cy="9144000"/>
  <p:embeddedFontLst>
    <p:embeddedFont>
      <p:font typeface="GyeonggiTitleOTF Medium" panose="02020603020101020101" charset="-127"/>
      <p:regular r:id="rId27"/>
      <p:bold r:id="rId28"/>
      <p:italic r:id="rId29"/>
      <p:boldItalic r:id="rId30"/>
    </p:embeddedFont>
    <p:embeddedFont>
      <p:font typeface="GyeonggiTitleOTF Medium" panose="02020603020101020101" charset="-127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5827"/>
  </p:normalViewPr>
  <p:slideViewPr>
    <p:cSldViewPr snapToGrid="0">
      <p:cViewPr varScale="1">
        <p:scale>
          <a:sx n="78" d="100"/>
          <a:sy n="78" d="100"/>
        </p:scale>
        <p:origin x="1013" y="67"/>
      </p:cViewPr>
      <p:guideLst>
        <p:guide orient="horz" pos="218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4E7E67DA-0D19-E746-AC67-3D263D67A4FB}" type="datetimeFigureOut">
              <a:rPr kumimoji="1" lang="ko-Kore-KR" altLang="en-US" smtClean="0"/>
              <a:pPr/>
              <a:t>09/07/2023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yeonggiTitleOTF Medium" panose="02020603020101020101" pitchFamily="18" charset="-127"/>
              </a:defRPr>
            </a:lvl1pPr>
          </a:lstStyle>
          <a:p>
            <a:fld id="{234CA8CE-722C-C442-8664-4A3D4F9859B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883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yeonggiTitleOTF Medium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282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06482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12283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80737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7043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6583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04949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551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8353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3549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2803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9067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77821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7540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A8CE-722C-C442-8664-4A3D4F9859B1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9672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4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07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5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2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94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13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8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2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692D-D85F-1540-A0C8-1EA0CA5B78D5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4BDA-059B-1647-A1B5-3021ED81D6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4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B434692D-D85F-1540-A0C8-1EA0CA5B78D5}" type="datetimeFigureOut">
              <a:rPr kumimoji="1" lang="ko-Kore-KR" altLang="en-US" smtClean="0"/>
              <a:pPr/>
              <a:t>09/07/2023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yeonggiTitleOTF Medium" panose="02020603020101020101" pitchFamily="18" charset="-127"/>
              </a:defRPr>
            </a:lvl1pPr>
          </a:lstStyle>
          <a:p>
            <a:fld id="{55DE4BDA-059B-1647-A1B5-3021ED81D6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yeonggiTitleOTF Medium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yeonggiTitleOTF Medium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out.fb.com/news/2023/07/llama-2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F066E-2E82-8707-FDE3-9E2E6B45A361}"/>
              </a:ext>
            </a:extLst>
          </p:cNvPr>
          <p:cNvSpPr txBox="1"/>
          <p:nvPr/>
        </p:nvSpPr>
        <p:spPr>
          <a:xfrm>
            <a:off x="2165636" y="2358980"/>
            <a:ext cx="48720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Code Llama &amp; </a:t>
            </a:r>
          </a:p>
          <a:p>
            <a:pPr algn="ctr"/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Chat GPT Fine-tune</a:t>
            </a:r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 </a:t>
            </a:r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&amp; </a:t>
            </a:r>
          </a:p>
          <a:p>
            <a:pPr algn="ctr"/>
            <a:r>
              <a:rPr lang="en-US" altLang="ko-KR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RAG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A1D99-0908-724D-1A30-EF519AB94F3F}"/>
              </a:ext>
            </a:extLst>
          </p:cNvPr>
          <p:cNvSpPr txBox="1"/>
          <p:nvPr/>
        </p:nvSpPr>
        <p:spPr>
          <a:xfrm>
            <a:off x="3327107" y="48981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DF0E2-2A6E-8222-B68F-0072818B8425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ChatGPT</a:t>
            </a:r>
            <a:r>
              <a:rPr kumimoji="1" lang="en-US" altLang="ko-Kore-KR" sz="3200" dirty="0">
                <a:ea typeface="GyeonggiTitleOTF Medium" panose="02020603020101020101" pitchFamily="18" charset="-127"/>
              </a:rPr>
              <a:t> </a:t>
            </a:r>
            <a:r>
              <a:rPr kumimoji="1" lang="ko-KR" altLang="en-US" sz="3200" dirty="0" err="1">
                <a:ea typeface="GyeonggiTitleOTF Medium" panose="02020603020101020101" pitchFamily="18" charset="-127"/>
              </a:rPr>
              <a:t>파인튜닝하기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생성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사용 모델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gpt-3.5-turbo-0613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epochs: 3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860121-DD1B-221C-3A45-B548ADA4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398458"/>
            <a:ext cx="7772400" cy="23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9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ChatGPT</a:t>
            </a:r>
            <a:r>
              <a:rPr kumimoji="1" lang="en-US" altLang="ko-Kore-KR" sz="3200" dirty="0">
                <a:ea typeface="GyeonggiTitleOTF Medium" panose="02020603020101020101" pitchFamily="18" charset="-127"/>
              </a:rPr>
              <a:t> </a:t>
            </a:r>
            <a:r>
              <a:rPr kumimoji="1" lang="ko-KR" altLang="en-US" sz="3200" dirty="0" err="1">
                <a:ea typeface="GyeonggiTitleOTF Medium" panose="02020603020101020101" pitchFamily="18" charset="-127"/>
              </a:rPr>
              <a:t>파인튜닝하기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파인튜닝된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사용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파인튜닝에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사용된 모델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" altLang="ko-Kore-KR" sz="1600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babbage-002</a:t>
            </a:r>
            <a:endParaRPr lang="en-US" altLang="ko-KR" sz="16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epochs: 3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E67F1-8FCD-1103-C387-1754B6FB992C}"/>
              </a:ext>
            </a:extLst>
          </p:cNvPr>
          <p:cNvSpPr txBox="1"/>
          <p:nvPr/>
        </p:nvSpPr>
        <p:spPr>
          <a:xfrm>
            <a:off x="628649" y="3938419"/>
            <a:ext cx="7772400" cy="11695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요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이것은 매우 강한 요인이므로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전립선의 생존율을 수행하고 있는 경우 전립선암 방탄 </a:t>
            </a:r>
            <a:r>
              <a:rPr lang="ko-KR" altLang="en-US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후로에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정체성을 </a:t>
            </a:r>
            <a:r>
              <a:rPr lang="ko-KR" altLang="en-US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끝시키지만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많은 경우 전립선의 산정에 따라 제한적인 요인이 가장 큰 영향을 미칠 수 있습니다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특히 호주에서 전립선암의 산정 횟수가 약간 높아지는 상태인데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한국에서 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30000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호출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lang="en" altLang="ko-Kore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ml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전립선이 약속되는 점으로 알려진 것은 확인이 된다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세계적으로 전립선의 산정 전략에 따른 규모 넘는 구성 변화로 인정되지만</a:t>
            </a:r>
            <a:r>
              <a:rPr lang="en-US" altLang="ko-KR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 암의 산정성은 환자의 </a:t>
            </a:r>
            <a:r>
              <a:rPr lang="ko-KR" altLang="en-US" sz="14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신분쟁</a:t>
            </a:r>
            <a:r>
              <a:rPr lang="ko-KR" altLang="en-US" sz="1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프로그램에 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D9EA82-4624-7B52-1E83-24385406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345062"/>
            <a:ext cx="7772400" cy="14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9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ChatGPT</a:t>
            </a:r>
            <a:r>
              <a:rPr kumimoji="1" lang="en-US" altLang="ko-Kore-KR" sz="3200" dirty="0">
                <a:ea typeface="GyeonggiTitleOTF Medium" panose="02020603020101020101" pitchFamily="18" charset="-127"/>
              </a:rPr>
              <a:t> </a:t>
            </a:r>
            <a:r>
              <a:rPr kumimoji="1" lang="ko-KR" altLang="en-US" sz="3200" dirty="0" err="1">
                <a:ea typeface="GyeonggiTitleOTF Medium" panose="02020603020101020101" pitchFamily="18" charset="-127"/>
              </a:rPr>
              <a:t>파인튜닝하기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파인튜닝된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사용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6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파인튜닝에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사용된 모델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lang="ko-KR" altLang="en-US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gpt-3.5-turbo-0613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6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epochs: 3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2E49CC-8787-C1A8-8A93-9554AAF3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215346"/>
            <a:ext cx="7772400" cy="1801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115D8-7EC9-0A1C-48EA-1079AE50ABB4}"/>
              </a:ext>
            </a:extLst>
          </p:cNvPr>
          <p:cNvSpPr txBox="1"/>
          <p:nvPr/>
        </p:nvSpPr>
        <p:spPr>
          <a:xfrm>
            <a:off x="628649" y="4299694"/>
            <a:ext cx="7829550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ft)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전립선암의 생존율은 발견 시기나 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병기별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달라질 수 있습니다만 국내에서는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생존율이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92%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이상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10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생존율이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80%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정도인 것으로 알려져 있습니다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A89DF-205F-0047-B035-A163EB253B83}"/>
              </a:ext>
            </a:extLst>
          </p:cNvPr>
          <p:cNvSpPr txBox="1"/>
          <p:nvPr/>
        </p:nvSpPr>
        <p:spPr>
          <a:xfrm>
            <a:off x="628649" y="5134166"/>
            <a:ext cx="782955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교수님 답</a:t>
            </a:r>
            <a:r>
              <a:rPr lang="en-US" altLang="ko-KR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accent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조기진단 및 치료법 발달의 영향으로 과거에는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59.1%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정도였던 전립선암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생존율이 최근에는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95.2%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높게 보고되고 있습니다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전립선암의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년 생존율 또한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88.6%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로 높게 나타나고 있습니다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lang="ko-Kore-KR" altLang="en-US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36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ChatGPT</a:t>
            </a:r>
            <a:r>
              <a:rPr kumimoji="1" lang="en-US" altLang="ko-Kore-KR" sz="3200" dirty="0">
                <a:ea typeface="GyeonggiTitleOTF Medium" panose="02020603020101020101" pitchFamily="18" charset="-127"/>
              </a:rPr>
              <a:t> </a:t>
            </a:r>
            <a:r>
              <a:rPr kumimoji="1" lang="ko-KR" altLang="en-US" sz="3200" dirty="0" err="1">
                <a:ea typeface="GyeonggiTitleOTF Medium" panose="02020603020101020101" pitchFamily="18" charset="-127"/>
              </a:rPr>
              <a:t>파인튜닝하기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전과 후 비교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학습에 사용된 데이터 질문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D7431C-BA11-768D-C466-8D000924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884866"/>
            <a:ext cx="7772400" cy="18434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730625-8393-4F9E-B5ED-5DB23824C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9" y="3937567"/>
            <a:ext cx="77724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5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ChatGPT</a:t>
            </a:r>
            <a:r>
              <a:rPr kumimoji="1" lang="en-US" altLang="ko-Kore-KR" sz="3200" dirty="0">
                <a:ea typeface="GyeonggiTitleOTF Medium" panose="02020603020101020101" pitchFamily="18" charset="-127"/>
              </a:rPr>
              <a:t> </a:t>
            </a:r>
            <a:r>
              <a:rPr kumimoji="1" lang="ko-KR" altLang="en-US" sz="3200" dirty="0" err="1">
                <a:ea typeface="GyeonggiTitleOTF Medium" panose="02020603020101020101" pitchFamily="18" charset="-127"/>
              </a:rPr>
              <a:t>파인튜닝하기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파인튜닝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전과 후 비교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학습에 사용되지 않은 데이터 질문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C946F3-16F7-CCF5-46C7-5A7AF8A44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1474"/>
            <a:ext cx="7772400" cy="3455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B817D-5023-5E9B-9BF5-CB16FE885A60}"/>
              </a:ext>
            </a:extLst>
          </p:cNvPr>
          <p:cNvSpPr txBox="1"/>
          <p:nvPr/>
        </p:nvSpPr>
        <p:spPr>
          <a:xfrm>
            <a:off x="709550" y="5264553"/>
            <a:ext cx="7674429" cy="46166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4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후</a:t>
            </a:r>
            <a:r>
              <a:rPr lang="en-US" altLang="ko-KR" sz="1200" dirty="0">
                <a:solidFill>
                  <a:schemeClr val="accent4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accent4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사랑니 발치 후 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24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시간 동안은 입안을 헹구지 않도록 주의해야 합니다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그리고 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24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시간 동안은 흡연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음주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뜨거운 음식 섭취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치아 닦기 등을 자제해야 합니다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그리고 통증이 심하거나 출혈이 계속되는 경우에는 병원으로 연락하여 상담을 받아야 합니다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F6EA7-98D7-B2F1-0776-FDEACC29F8B7}"/>
              </a:ext>
            </a:extLst>
          </p:cNvPr>
          <p:cNvSpPr txBox="1"/>
          <p:nvPr/>
        </p:nvSpPr>
        <p:spPr>
          <a:xfrm>
            <a:off x="709550" y="5893621"/>
            <a:ext cx="7674429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</a:t>
            </a:r>
            <a:r>
              <a:rPr lang="en-US" altLang="ko-KR" sz="12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0070C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사랑니 발치는 일반적으로 치과에서 수술적인 절차로 진행되며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주의사항을 지키는 것은 합병증을 예방하고 빠른 회복을 돕는 데 중요합니다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다음은 사랑니 발치 후 주의해야 할 사항입니다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1.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출혈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수술 후 일시적인 출혈이 발생할 수 있습니다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수술 후 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24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시간 동안은 흰색 가스를 물에 적셔서 입에 넣거나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물을 헹구거나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물을 뱉는 행위를 피해야 합니다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출혈이 심하거나 지속된다면 치과 의사에게 연락하세요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2.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통증 관리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수술 후 일시적인 통증이 발생할 수 있습니다</a:t>
            </a:r>
            <a:r>
              <a:rPr lang="en-US" altLang="ko-KR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 </a:t>
            </a:r>
            <a:r>
              <a:rPr lang="ko-KR" altLang="en-US" sz="12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의사가 처 </a:t>
            </a:r>
          </a:p>
        </p:txBody>
      </p:sp>
    </p:spTree>
    <p:extLst>
      <p:ext uri="{BB962C8B-B14F-4D97-AF65-F5344CB8AC3E}">
        <p14:creationId xmlns:p14="http://schemas.microsoft.com/office/powerpoint/2010/main" val="144864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RAG (retrieval augmented generation) 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648B934C-BB18-B48A-CC2D-9ED080F8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667836"/>
            <a:ext cx="8549640" cy="31330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1DA1B-3CF2-5B55-CB5D-7CD50A8FB3FD}"/>
              </a:ext>
            </a:extLst>
          </p:cNvPr>
          <p:cNvSpPr txBox="1"/>
          <p:nvPr/>
        </p:nvSpPr>
        <p:spPr>
          <a:xfrm>
            <a:off x="462397" y="5070764"/>
            <a:ext cx="478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기초모델의 외부에서 데이터를 검색해서 가져와서 문맥</a:t>
            </a:r>
            <a:r>
              <a:rPr lang="en-US" altLang="ko-KR" dirty="0"/>
              <a:t>(</a:t>
            </a:r>
            <a:r>
              <a:rPr lang="en-US" dirty="0"/>
              <a:t>context)</a:t>
            </a:r>
            <a:r>
              <a:rPr lang="ko-KR" altLang="en-US" dirty="0"/>
              <a:t>로 사용하는 방법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6642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02744C-3F81-A70D-32CA-4CAA5248DEA5}"/>
              </a:ext>
            </a:extLst>
          </p:cNvPr>
          <p:cNvSpPr/>
          <p:nvPr/>
        </p:nvSpPr>
        <p:spPr>
          <a:xfrm>
            <a:off x="1413168" y="1781298"/>
            <a:ext cx="1110342" cy="18881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KR" sz="1500" dirty="0">
                <a:solidFill>
                  <a:schemeClr val="tx1"/>
                </a:solidFill>
              </a:rPr>
              <a:t>Question</a:t>
            </a:r>
            <a:br>
              <a:rPr lang="en-KR" sz="1500" dirty="0">
                <a:solidFill>
                  <a:schemeClr val="tx1"/>
                </a:solidFill>
              </a:rPr>
            </a:br>
            <a:r>
              <a:rPr lang="en-KR" sz="1500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105F2-8F34-6CAE-99E6-C85A1EECFAF6}"/>
              </a:ext>
            </a:extLst>
          </p:cNvPr>
          <p:cNvSpPr txBox="1"/>
          <p:nvPr/>
        </p:nvSpPr>
        <p:spPr>
          <a:xfrm>
            <a:off x="1413168" y="1382954"/>
            <a:ext cx="111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Json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97CE43-600A-BBDA-346E-035867F99FD8}"/>
              </a:ext>
            </a:extLst>
          </p:cNvPr>
          <p:cNvCxnSpPr/>
          <p:nvPr/>
        </p:nvCxnSpPr>
        <p:spPr>
          <a:xfrm>
            <a:off x="2744723" y="2731325"/>
            <a:ext cx="101823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B3525C-10A9-E041-E3BB-53841FE5FF67}"/>
              </a:ext>
            </a:extLst>
          </p:cNvPr>
          <p:cNvSpPr txBox="1"/>
          <p:nvPr/>
        </p:nvSpPr>
        <p:spPr>
          <a:xfrm>
            <a:off x="2612572" y="2042828"/>
            <a:ext cx="2814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embedding</a:t>
            </a:r>
          </a:p>
          <a:p>
            <a:r>
              <a:rPr lang="en-KR" sz="1000" dirty="0"/>
              <a:t>(text-embedding-ada-002)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D97C95-F259-72D6-89A2-810B03DB6A45}"/>
              </a:ext>
            </a:extLst>
          </p:cNvPr>
          <p:cNvSpPr/>
          <p:nvPr/>
        </p:nvSpPr>
        <p:spPr>
          <a:xfrm>
            <a:off x="4120744" y="1781298"/>
            <a:ext cx="1110342" cy="18881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KR" sz="1500" dirty="0">
                <a:solidFill>
                  <a:schemeClr val="tx1"/>
                </a:solidFill>
              </a:rPr>
              <a:t>Question</a:t>
            </a:r>
            <a:br>
              <a:rPr lang="en-KR" sz="1500" dirty="0">
                <a:solidFill>
                  <a:schemeClr val="tx1"/>
                </a:solidFill>
              </a:rPr>
            </a:br>
            <a:r>
              <a:rPr lang="en-KR" sz="1500" dirty="0">
                <a:solidFill>
                  <a:schemeClr val="tx1"/>
                </a:solidFill>
              </a:rPr>
              <a:t>Answer</a:t>
            </a:r>
          </a:p>
          <a:p>
            <a:pPr algn="ctr">
              <a:lnSpc>
                <a:spcPct val="150000"/>
              </a:lnSpc>
            </a:pPr>
            <a:r>
              <a:rPr lang="en-KR" sz="1500" b="1" dirty="0">
                <a:solidFill>
                  <a:schemeClr val="tx1"/>
                </a:solidFill>
              </a:rPr>
              <a:t>Q_vector</a:t>
            </a:r>
          </a:p>
          <a:p>
            <a:pPr algn="ctr">
              <a:lnSpc>
                <a:spcPct val="150000"/>
              </a:lnSpc>
            </a:pPr>
            <a:r>
              <a:rPr lang="en-KR" sz="1500" b="1" dirty="0">
                <a:solidFill>
                  <a:schemeClr val="tx1"/>
                </a:solidFill>
              </a:rPr>
              <a:t>A_vecotr</a:t>
            </a:r>
          </a:p>
          <a:p>
            <a:pPr algn="ctr">
              <a:lnSpc>
                <a:spcPct val="150000"/>
              </a:lnSpc>
            </a:pPr>
            <a:r>
              <a:rPr lang="en-KR" sz="1500" b="1" dirty="0">
                <a:solidFill>
                  <a:schemeClr val="tx1"/>
                </a:solidFill>
              </a:rPr>
              <a:t>vector_id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CD81A7-B1DD-7164-AA07-5FEC19EB071E}"/>
              </a:ext>
            </a:extLst>
          </p:cNvPr>
          <p:cNvSpPr/>
          <p:nvPr/>
        </p:nvSpPr>
        <p:spPr>
          <a:xfrm>
            <a:off x="5624488" y="1781297"/>
            <a:ext cx="2082599" cy="18881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KR" sz="1500" b="1" dirty="0">
                <a:solidFill>
                  <a:schemeClr val="tx1"/>
                </a:solidFill>
              </a:rPr>
              <a:t>ids: vector_id</a:t>
            </a:r>
          </a:p>
          <a:p>
            <a:pPr algn="ctr">
              <a:lnSpc>
                <a:spcPct val="200000"/>
              </a:lnSpc>
            </a:pPr>
            <a:r>
              <a:rPr lang="en-KR" sz="1500" b="1" dirty="0">
                <a:solidFill>
                  <a:schemeClr val="tx1"/>
                </a:solidFill>
              </a:rPr>
              <a:t>embedding: Q_vector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974B5A-7AB5-23D2-94F4-F52AA2295327}"/>
              </a:ext>
            </a:extLst>
          </p:cNvPr>
          <p:cNvSpPr txBox="1"/>
          <p:nvPr/>
        </p:nvSpPr>
        <p:spPr>
          <a:xfrm>
            <a:off x="5611870" y="1133775"/>
            <a:ext cx="1856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Vector DB</a:t>
            </a:r>
            <a:endParaRPr lang="en-KR" sz="1500" dirty="0"/>
          </a:p>
          <a:p>
            <a:r>
              <a:rPr lang="en-KR" sz="1200" dirty="0"/>
              <a:t>(q_medical_collection)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AD58FA-BEE9-EF77-6694-09AFC1CB5BA2}"/>
              </a:ext>
            </a:extLst>
          </p:cNvPr>
          <p:cNvCxnSpPr/>
          <p:nvPr/>
        </p:nvCxnSpPr>
        <p:spPr>
          <a:xfrm>
            <a:off x="5313197" y="2753097"/>
            <a:ext cx="29494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4FD750-5B81-B4C8-45D8-72721BC208D8}"/>
              </a:ext>
            </a:extLst>
          </p:cNvPr>
          <p:cNvSpPr txBox="1"/>
          <p:nvPr/>
        </p:nvSpPr>
        <p:spPr>
          <a:xfrm>
            <a:off x="708104" y="5237018"/>
            <a:ext cx="138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question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D76743-7250-5D28-65F4-01FEC9B4661A}"/>
              </a:ext>
            </a:extLst>
          </p:cNvPr>
          <p:cNvCxnSpPr>
            <a:cxnSpLocks/>
          </p:cNvCxnSpPr>
          <p:nvPr/>
        </p:nvCxnSpPr>
        <p:spPr>
          <a:xfrm flipV="1">
            <a:off x="1603171" y="4722857"/>
            <a:ext cx="777837" cy="3835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C7A169-2A52-68B4-B95C-CF43D52261A1}"/>
              </a:ext>
            </a:extLst>
          </p:cNvPr>
          <p:cNvSpPr txBox="1"/>
          <p:nvPr/>
        </p:nvSpPr>
        <p:spPr>
          <a:xfrm>
            <a:off x="948909" y="4429104"/>
            <a:ext cx="17475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500" dirty="0"/>
              <a:t>embedding</a:t>
            </a:r>
          </a:p>
          <a:p>
            <a:r>
              <a:rPr lang="en-KR" sz="1000" dirty="0"/>
              <a:t>(text-embedding-ada-002)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16C25E-70A6-B01F-427A-65C7791E8E51}"/>
              </a:ext>
            </a:extLst>
          </p:cNvPr>
          <p:cNvCxnSpPr/>
          <p:nvPr/>
        </p:nvCxnSpPr>
        <p:spPr>
          <a:xfrm>
            <a:off x="1799118" y="5421684"/>
            <a:ext cx="101823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8AF363-854C-99E7-3384-732E90BB65BF}"/>
              </a:ext>
            </a:extLst>
          </p:cNvPr>
          <p:cNvSpPr txBox="1"/>
          <p:nvPr/>
        </p:nvSpPr>
        <p:spPr>
          <a:xfrm>
            <a:off x="2879767" y="5220326"/>
            <a:ext cx="275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question + Context(QA Set)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144CBF-70D2-66A7-E2CD-EDF66BB7CBE3}"/>
              </a:ext>
            </a:extLst>
          </p:cNvPr>
          <p:cNvCxnSpPr>
            <a:cxnSpLocks/>
          </p:cNvCxnSpPr>
          <p:nvPr/>
        </p:nvCxnSpPr>
        <p:spPr>
          <a:xfrm flipH="1">
            <a:off x="4987639" y="3964146"/>
            <a:ext cx="532436" cy="114224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077C60-67E5-91E0-121C-10122F69F260}"/>
              </a:ext>
            </a:extLst>
          </p:cNvPr>
          <p:cNvSpPr txBox="1"/>
          <p:nvPr/>
        </p:nvSpPr>
        <p:spPr>
          <a:xfrm>
            <a:off x="2802578" y="3832531"/>
            <a:ext cx="2814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cosine similarity</a:t>
            </a:r>
            <a:endParaRPr lang="en-KR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47FFC9-43B6-FC75-4CC7-3BC326FD5709}"/>
              </a:ext>
            </a:extLst>
          </p:cNvPr>
          <p:cNvSpPr txBox="1"/>
          <p:nvPr/>
        </p:nvSpPr>
        <p:spPr>
          <a:xfrm>
            <a:off x="2305337" y="4340099"/>
            <a:ext cx="138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q_embed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414B1A-6297-612C-1408-5F519955B46A}"/>
              </a:ext>
            </a:extLst>
          </p:cNvPr>
          <p:cNvCxnSpPr>
            <a:cxnSpLocks/>
          </p:cNvCxnSpPr>
          <p:nvPr/>
        </p:nvCxnSpPr>
        <p:spPr>
          <a:xfrm flipV="1">
            <a:off x="3345877" y="3783412"/>
            <a:ext cx="2144122" cy="65313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CDEE411-C5B2-C339-63B0-FF49823F3B51}"/>
              </a:ext>
            </a:extLst>
          </p:cNvPr>
          <p:cNvSpPr txBox="1"/>
          <p:nvPr/>
        </p:nvSpPr>
        <p:spPr>
          <a:xfrm>
            <a:off x="4230663" y="4296624"/>
            <a:ext cx="2814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top 3 QA Set</a:t>
            </a:r>
            <a:endParaRPr lang="en-KR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5C2271-EED0-35C0-3943-BEA44EC8D0E5}"/>
              </a:ext>
            </a:extLst>
          </p:cNvPr>
          <p:cNvCxnSpPr/>
          <p:nvPr/>
        </p:nvCxnSpPr>
        <p:spPr>
          <a:xfrm>
            <a:off x="5798151" y="5421684"/>
            <a:ext cx="63224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48D103-BC07-9713-8A42-3E8A38EDF838}"/>
              </a:ext>
            </a:extLst>
          </p:cNvPr>
          <p:cNvSpPr txBox="1"/>
          <p:nvPr/>
        </p:nvSpPr>
        <p:spPr>
          <a:xfrm>
            <a:off x="6588980" y="5220326"/>
            <a:ext cx="138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model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3C6D49-7DED-70F0-AA45-8F9B69DE194F}"/>
              </a:ext>
            </a:extLst>
          </p:cNvPr>
          <p:cNvCxnSpPr/>
          <p:nvPr/>
        </p:nvCxnSpPr>
        <p:spPr>
          <a:xfrm>
            <a:off x="7581584" y="5421684"/>
            <a:ext cx="63224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25F75E-082C-15A4-E3A9-7378C7945E5D}"/>
              </a:ext>
            </a:extLst>
          </p:cNvPr>
          <p:cNvSpPr txBox="1"/>
          <p:nvPr/>
        </p:nvSpPr>
        <p:spPr>
          <a:xfrm>
            <a:off x="8150291" y="5220326"/>
            <a:ext cx="125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predict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9ED7B1E-CF3A-4011-BDD3-059E8C14032C}"/>
              </a:ext>
            </a:extLst>
          </p:cNvPr>
          <p:cNvSpPr/>
          <p:nvPr/>
        </p:nvSpPr>
        <p:spPr>
          <a:xfrm>
            <a:off x="6614405" y="5220326"/>
            <a:ext cx="795043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model</a:t>
            </a:r>
          </a:p>
        </p:txBody>
      </p:sp>
      <p:pic>
        <p:nvPicPr>
          <p:cNvPr id="47" name="Picture 46" descr="A black silhouette of a person&#10;&#10;Description automatically generated">
            <a:extLst>
              <a:ext uri="{FF2B5EF4-FFF2-40B4-BE49-F238E27FC236}">
                <a16:creationId xmlns:a16="http://schemas.microsoft.com/office/drawing/2014/main" id="{E5BC81AE-62D8-B05D-8857-1D313FB8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1" y="5029721"/>
            <a:ext cx="549169" cy="576629"/>
          </a:xfrm>
          <a:prstGeom prst="rect">
            <a:avLst/>
          </a:prstGeom>
        </p:spPr>
      </p:pic>
      <p:sp>
        <p:nvSpPr>
          <p:cNvPr id="48" name="제목 1">
            <a:extLst>
              <a:ext uri="{FF2B5EF4-FFF2-40B4-BE49-F238E27FC236}">
                <a16:creationId xmlns:a16="http://schemas.microsoft.com/office/drawing/2014/main" id="{3780FF20-DFBD-92BD-C367-4769A0529E1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RAG pipeline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44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02744C-3F81-A70D-32CA-4CAA5248DEA5}"/>
              </a:ext>
            </a:extLst>
          </p:cNvPr>
          <p:cNvSpPr/>
          <p:nvPr/>
        </p:nvSpPr>
        <p:spPr>
          <a:xfrm>
            <a:off x="2422570" y="1341913"/>
            <a:ext cx="1110342" cy="18881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KR" sz="1500" dirty="0">
                <a:solidFill>
                  <a:schemeClr val="tx1"/>
                </a:solidFill>
              </a:rPr>
              <a:t>Question</a:t>
            </a:r>
            <a:br>
              <a:rPr lang="en-KR" sz="1500" dirty="0">
                <a:solidFill>
                  <a:schemeClr val="tx1"/>
                </a:solidFill>
              </a:rPr>
            </a:br>
            <a:r>
              <a:rPr lang="en-KR" sz="1500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105F2-8F34-6CAE-99E6-C85A1EECFAF6}"/>
              </a:ext>
            </a:extLst>
          </p:cNvPr>
          <p:cNvSpPr txBox="1"/>
          <p:nvPr/>
        </p:nvSpPr>
        <p:spPr>
          <a:xfrm>
            <a:off x="2422570" y="943569"/>
            <a:ext cx="111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Json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97CE43-600A-BBDA-346E-035867F99FD8}"/>
              </a:ext>
            </a:extLst>
          </p:cNvPr>
          <p:cNvCxnSpPr/>
          <p:nvPr/>
        </p:nvCxnSpPr>
        <p:spPr>
          <a:xfrm>
            <a:off x="3754125" y="2291940"/>
            <a:ext cx="101823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B3525C-10A9-E041-E3BB-53841FE5FF67}"/>
              </a:ext>
            </a:extLst>
          </p:cNvPr>
          <p:cNvSpPr txBox="1"/>
          <p:nvPr/>
        </p:nvSpPr>
        <p:spPr>
          <a:xfrm>
            <a:off x="3621974" y="1615318"/>
            <a:ext cx="2814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embedding</a:t>
            </a:r>
          </a:p>
          <a:p>
            <a:r>
              <a:rPr lang="en-KR" sz="1000" dirty="0"/>
              <a:t>(text-embedding-ada-002)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D97C95-F259-72D6-89A2-810B03DB6A45}"/>
              </a:ext>
            </a:extLst>
          </p:cNvPr>
          <p:cNvSpPr/>
          <p:nvPr/>
        </p:nvSpPr>
        <p:spPr>
          <a:xfrm>
            <a:off x="5130146" y="1353788"/>
            <a:ext cx="1110342" cy="18881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KR" sz="1500" dirty="0">
                <a:solidFill>
                  <a:schemeClr val="tx1"/>
                </a:solidFill>
              </a:rPr>
              <a:t>Question</a:t>
            </a:r>
            <a:br>
              <a:rPr lang="en-KR" sz="1500" dirty="0">
                <a:solidFill>
                  <a:schemeClr val="tx1"/>
                </a:solidFill>
              </a:rPr>
            </a:br>
            <a:r>
              <a:rPr lang="en-KR" sz="1500" dirty="0">
                <a:solidFill>
                  <a:schemeClr val="tx1"/>
                </a:solidFill>
              </a:rPr>
              <a:t>Answer</a:t>
            </a:r>
          </a:p>
          <a:p>
            <a:pPr algn="ctr">
              <a:lnSpc>
                <a:spcPct val="150000"/>
              </a:lnSpc>
            </a:pPr>
            <a:r>
              <a:rPr lang="en-KR" sz="1500" b="1" dirty="0">
                <a:solidFill>
                  <a:schemeClr val="tx1"/>
                </a:solidFill>
              </a:rPr>
              <a:t>Q_vector</a:t>
            </a:r>
          </a:p>
          <a:p>
            <a:pPr algn="ctr">
              <a:lnSpc>
                <a:spcPct val="150000"/>
              </a:lnSpc>
            </a:pPr>
            <a:r>
              <a:rPr lang="en-KR" sz="1500" b="1" dirty="0">
                <a:solidFill>
                  <a:schemeClr val="tx1"/>
                </a:solidFill>
              </a:rPr>
              <a:t>A_vecotr</a:t>
            </a:r>
          </a:p>
          <a:p>
            <a:pPr algn="ctr">
              <a:lnSpc>
                <a:spcPct val="150000"/>
              </a:lnSpc>
            </a:pPr>
            <a:r>
              <a:rPr lang="en-KR" sz="1500" b="1" dirty="0">
                <a:solidFill>
                  <a:schemeClr val="tx1"/>
                </a:solidFill>
              </a:rPr>
              <a:t>vector_id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780FF20-DFBD-92BD-C367-4769A0529E1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RAG pipeline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18C6D2FD-87C8-F968-D185-534E75A8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31" y="3478176"/>
            <a:ext cx="5648686" cy="12881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0C7880A-46E9-2EC4-B940-6CAE6E6A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81" y="4992131"/>
            <a:ext cx="6423471" cy="15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9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>
            <a:extLst>
              <a:ext uri="{FF2B5EF4-FFF2-40B4-BE49-F238E27FC236}">
                <a16:creationId xmlns:a16="http://schemas.microsoft.com/office/drawing/2014/main" id="{3780FF20-DFBD-92BD-C367-4769A0529E1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RAG pipeline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F712E3-535B-E607-2FB9-933A3C427653}"/>
              </a:ext>
            </a:extLst>
          </p:cNvPr>
          <p:cNvSpPr/>
          <p:nvPr/>
        </p:nvSpPr>
        <p:spPr>
          <a:xfrm>
            <a:off x="961907" y="1684807"/>
            <a:ext cx="1110342" cy="18881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KR" sz="1500" dirty="0">
                <a:solidFill>
                  <a:schemeClr val="tx1"/>
                </a:solidFill>
              </a:rPr>
              <a:t>Question</a:t>
            </a:r>
            <a:br>
              <a:rPr lang="en-KR" sz="1500" dirty="0">
                <a:solidFill>
                  <a:schemeClr val="tx1"/>
                </a:solidFill>
              </a:rPr>
            </a:br>
            <a:r>
              <a:rPr lang="en-KR" sz="1500" dirty="0">
                <a:solidFill>
                  <a:schemeClr val="tx1"/>
                </a:solidFill>
              </a:rPr>
              <a:t>Answer</a:t>
            </a:r>
          </a:p>
          <a:p>
            <a:pPr algn="ctr">
              <a:lnSpc>
                <a:spcPct val="150000"/>
              </a:lnSpc>
            </a:pPr>
            <a:r>
              <a:rPr lang="en-KR" sz="1500" b="1" dirty="0">
                <a:solidFill>
                  <a:schemeClr val="tx1"/>
                </a:solidFill>
              </a:rPr>
              <a:t>Q_vector</a:t>
            </a:r>
          </a:p>
          <a:p>
            <a:pPr algn="ctr">
              <a:lnSpc>
                <a:spcPct val="150000"/>
              </a:lnSpc>
            </a:pPr>
            <a:r>
              <a:rPr lang="en-KR" sz="1500" b="1" dirty="0">
                <a:solidFill>
                  <a:schemeClr val="tx1"/>
                </a:solidFill>
              </a:rPr>
              <a:t>A_vecotr</a:t>
            </a:r>
          </a:p>
          <a:p>
            <a:pPr algn="ctr">
              <a:lnSpc>
                <a:spcPct val="150000"/>
              </a:lnSpc>
            </a:pPr>
            <a:r>
              <a:rPr lang="en-KR" sz="1500" b="1" dirty="0">
                <a:solidFill>
                  <a:schemeClr val="tx1"/>
                </a:solidFill>
              </a:rPr>
              <a:t>vector_id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7415FB-96A9-B70A-FAC8-F32D15D7A9BA}"/>
              </a:ext>
            </a:extLst>
          </p:cNvPr>
          <p:cNvSpPr/>
          <p:nvPr/>
        </p:nvSpPr>
        <p:spPr>
          <a:xfrm>
            <a:off x="2465651" y="1684806"/>
            <a:ext cx="2082599" cy="18881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KR" sz="1500" b="1" dirty="0">
                <a:solidFill>
                  <a:schemeClr val="tx1"/>
                </a:solidFill>
              </a:rPr>
              <a:t>ids: vector_id</a:t>
            </a:r>
          </a:p>
          <a:p>
            <a:pPr algn="ctr">
              <a:lnSpc>
                <a:spcPct val="200000"/>
              </a:lnSpc>
            </a:pPr>
            <a:r>
              <a:rPr lang="en-KR" sz="1500" b="1" dirty="0">
                <a:solidFill>
                  <a:schemeClr val="tx1"/>
                </a:solidFill>
              </a:rPr>
              <a:t>embedding: Q_vector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8D9E3-129E-8EAC-819E-5E37DCA15CC4}"/>
              </a:ext>
            </a:extLst>
          </p:cNvPr>
          <p:cNvSpPr txBox="1"/>
          <p:nvPr/>
        </p:nvSpPr>
        <p:spPr>
          <a:xfrm>
            <a:off x="2453033" y="1037284"/>
            <a:ext cx="1856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Vector DB</a:t>
            </a:r>
            <a:endParaRPr lang="en-KR" sz="1500" dirty="0"/>
          </a:p>
          <a:p>
            <a:r>
              <a:rPr lang="en-KR" sz="1200" dirty="0"/>
              <a:t>(q_medical_collection)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D873D1-BA36-9111-3E5D-A77A67582CF8}"/>
              </a:ext>
            </a:extLst>
          </p:cNvPr>
          <p:cNvCxnSpPr/>
          <p:nvPr/>
        </p:nvCxnSpPr>
        <p:spPr>
          <a:xfrm>
            <a:off x="2121281" y="2669969"/>
            <a:ext cx="26813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C1722-B74D-FA97-96D9-DCECD9C5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30454"/>
            <a:ext cx="7772400" cy="17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36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>
            <a:extLst>
              <a:ext uri="{FF2B5EF4-FFF2-40B4-BE49-F238E27FC236}">
                <a16:creationId xmlns:a16="http://schemas.microsoft.com/office/drawing/2014/main" id="{3780FF20-DFBD-92BD-C367-4769A0529E1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RAG pipeline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BA8C2B-3F64-A9F6-5845-2039E3B5E93B}"/>
              </a:ext>
            </a:extLst>
          </p:cNvPr>
          <p:cNvSpPr/>
          <p:nvPr/>
        </p:nvSpPr>
        <p:spPr>
          <a:xfrm>
            <a:off x="5698575" y="1309088"/>
            <a:ext cx="2082599" cy="18881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KR" sz="1500" b="1" dirty="0">
                <a:solidFill>
                  <a:schemeClr val="tx1"/>
                </a:solidFill>
              </a:rPr>
              <a:t>ids: vector_id</a:t>
            </a:r>
          </a:p>
          <a:p>
            <a:pPr algn="ctr">
              <a:lnSpc>
                <a:spcPct val="200000"/>
              </a:lnSpc>
            </a:pPr>
            <a:r>
              <a:rPr lang="en-KR" sz="1500" b="1" dirty="0">
                <a:solidFill>
                  <a:schemeClr val="tx1"/>
                </a:solidFill>
              </a:rPr>
              <a:t>embedding: Q_vector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133F2-89F0-5E33-16D4-143A0AB72955}"/>
              </a:ext>
            </a:extLst>
          </p:cNvPr>
          <p:cNvSpPr txBox="1"/>
          <p:nvPr/>
        </p:nvSpPr>
        <p:spPr>
          <a:xfrm>
            <a:off x="708104" y="4227615"/>
            <a:ext cx="138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question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44F3DF-7B09-124A-04BA-D21233DDAAAC}"/>
              </a:ext>
            </a:extLst>
          </p:cNvPr>
          <p:cNvCxnSpPr>
            <a:cxnSpLocks/>
          </p:cNvCxnSpPr>
          <p:nvPr/>
        </p:nvCxnSpPr>
        <p:spPr>
          <a:xfrm flipV="1">
            <a:off x="1603171" y="3713454"/>
            <a:ext cx="777837" cy="3835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4286D2-5083-B11D-C40D-45187A060A9A}"/>
              </a:ext>
            </a:extLst>
          </p:cNvPr>
          <p:cNvSpPr txBox="1"/>
          <p:nvPr/>
        </p:nvSpPr>
        <p:spPr>
          <a:xfrm>
            <a:off x="948909" y="3419701"/>
            <a:ext cx="17475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500" dirty="0"/>
              <a:t>embedding</a:t>
            </a:r>
          </a:p>
          <a:p>
            <a:r>
              <a:rPr lang="en-KR" sz="1000" dirty="0"/>
              <a:t>(text-embedding-ada-002)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86510-DBFB-7297-3D7E-4406970D491B}"/>
              </a:ext>
            </a:extLst>
          </p:cNvPr>
          <p:cNvSpPr txBox="1"/>
          <p:nvPr/>
        </p:nvSpPr>
        <p:spPr>
          <a:xfrm>
            <a:off x="2879767" y="4210923"/>
            <a:ext cx="275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question + Context(QA Set)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B8FC4F-2FCC-7AEA-D188-66B4A9674927}"/>
              </a:ext>
            </a:extLst>
          </p:cNvPr>
          <p:cNvCxnSpPr>
            <a:cxnSpLocks/>
          </p:cNvCxnSpPr>
          <p:nvPr/>
        </p:nvCxnSpPr>
        <p:spPr>
          <a:xfrm flipH="1">
            <a:off x="4987639" y="2954743"/>
            <a:ext cx="532436" cy="114224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4AB0D0-643C-1ACD-FA9A-9DDD48837442}"/>
              </a:ext>
            </a:extLst>
          </p:cNvPr>
          <p:cNvSpPr txBox="1"/>
          <p:nvPr/>
        </p:nvSpPr>
        <p:spPr>
          <a:xfrm>
            <a:off x="2802578" y="2823128"/>
            <a:ext cx="2814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cosine similarity</a:t>
            </a:r>
            <a:endParaRPr lang="en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8E90AF-3515-154C-0121-24C24BE3EFD9}"/>
              </a:ext>
            </a:extLst>
          </p:cNvPr>
          <p:cNvSpPr txBox="1"/>
          <p:nvPr/>
        </p:nvSpPr>
        <p:spPr>
          <a:xfrm>
            <a:off x="2305337" y="3330696"/>
            <a:ext cx="138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q_embed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1E2F69-1A1E-EEA6-419E-DA4FC7EA2E8B}"/>
              </a:ext>
            </a:extLst>
          </p:cNvPr>
          <p:cNvCxnSpPr>
            <a:cxnSpLocks/>
          </p:cNvCxnSpPr>
          <p:nvPr/>
        </p:nvCxnSpPr>
        <p:spPr>
          <a:xfrm flipV="1">
            <a:off x="3345877" y="2774009"/>
            <a:ext cx="2144122" cy="65313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B78E29-9A71-FF74-8F4A-638412CE1F9C}"/>
              </a:ext>
            </a:extLst>
          </p:cNvPr>
          <p:cNvSpPr txBox="1"/>
          <p:nvPr/>
        </p:nvSpPr>
        <p:spPr>
          <a:xfrm>
            <a:off x="4230663" y="3287221"/>
            <a:ext cx="2814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top 3 QA Set</a:t>
            </a:r>
            <a:endParaRPr lang="en-KR" sz="1400" dirty="0"/>
          </a:p>
        </p:txBody>
      </p:sp>
      <p:pic>
        <p:nvPicPr>
          <p:cNvPr id="19" name="Picture 18" descr="A black silhouette of a person&#10;&#10;Description automatically generated">
            <a:extLst>
              <a:ext uri="{FF2B5EF4-FFF2-40B4-BE49-F238E27FC236}">
                <a16:creationId xmlns:a16="http://schemas.microsoft.com/office/drawing/2014/main" id="{487146F1-4690-284D-B53E-D35C42FC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1" y="4020318"/>
            <a:ext cx="549169" cy="576629"/>
          </a:xfrm>
          <a:prstGeom prst="rect">
            <a:avLst/>
          </a:prstGeom>
        </p:spPr>
      </p:pic>
      <p:pic>
        <p:nvPicPr>
          <p:cNvPr id="21" name="Picture 2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718C876-5732-740B-3B8B-A3CF6D7C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21" y="4852806"/>
            <a:ext cx="7772400" cy="179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3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Code Llama </a:t>
            </a:r>
            <a:r>
              <a:rPr kumimoji="1" lang="ko-KR" altLang="en-US" sz="3200" dirty="0">
                <a:ea typeface="GyeonggiTitleOTF Medium" panose="02020603020101020101" pitchFamily="18" charset="-127"/>
              </a:rPr>
              <a:t>코드라마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코드 특화 언어 모델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코드라마 모델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가지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301030-F8DE-9203-4F7D-CF994BB1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178"/>
            <a:ext cx="8951662" cy="2406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0A62A-C4F8-FBB1-6A1B-E36B2698F4B6}"/>
              </a:ext>
            </a:extLst>
          </p:cNvPr>
          <p:cNvSpPr txBox="1"/>
          <p:nvPr/>
        </p:nvSpPr>
        <p:spPr>
          <a:xfrm>
            <a:off x="763268" y="4084320"/>
            <a:ext cx="77520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C2B33"/>
                </a:solidFill>
                <a:effectLst/>
                <a:latin typeface="GYEONGGITITLEOTF MEDIUM" panose="02020603020101020101" charset="-127"/>
              </a:rPr>
              <a:t>Code Llama is an AI model built on top of </a:t>
            </a:r>
            <a:r>
              <a:rPr lang="en-US" altLang="ko-KR" b="0" i="0" u="sng" dirty="0">
                <a:solidFill>
                  <a:srgbClr val="768591"/>
                </a:solidFill>
                <a:effectLst/>
                <a:latin typeface="GYEONGGITITLEOTF MEDIUM" panose="02020603020101020101" charset="-127"/>
                <a:hlinkClick r:id="rId4"/>
              </a:rPr>
              <a:t>Llama 2</a:t>
            </a:r>
            <a:r>
              <a:rPr lang="en-US" altLang="ko-KR" b="0" i="0" dirty="0">
                <a:solidFill>
                  <a:srgbClr val="1C2B33"/>
                </a:solidFill>
                <a:effectLst/>
                <a:latin typeface="GYEONGGITITLEOTF MEDIUM" panose="02020603020101020101" charset="-127"/>
              </a:rPr>
              <a:t>, fine-tuned for generating and discussing </a:t>
            </a:r>
            <a:r>
              <a:rPr lang="en-US" altLang="ko-KR" b="0" i="0" u="sng" dirty="0">
                <a:solidFill>
                  <a:srgbClr val="1C2B33"/>
                </a:solidFill>
                <a:effectLst/>
                <a:latin typeface="GYEONGGITITLEOTF MEDIUM" panose="02020603020101020101" charset="-127"/>
              </a:rPr>
              <a:t>code</a:t>
            </a:r>
            <a:r>
              <a:rPr lang="en-US" altLang="ko-KR" b="0" i="0" dirty="0">
                <a:solidFill>
                  <a:srgbClr val="1C2B33"/>
                </a:solidFill>
                <a:effectLst/>
                <a:latin typeface="GYEONGGITITLEOTF MEDIUM" panose="02020603020101020101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F8AA0-AEB5-F03A-EE4C-B84991C37E5F}"/>
              </a:ext>
            </a:extLst>
          </p:cNvPr>
          <p:cNvSpPr txBox="1"/>
          <p:nvPr/>
        </p:nvSpPr>
        <p:spPr>
          <a:xfrm>
            <a:off x="763268" y="4820313"/>
            <a:ext cx="81483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11827"/>
                </a:solidFill>
                <a:effectLst/>
                <a:latin typeface="GYEONGGITITLEOTF MEDIUM" panose="02020603020101020101" charset="-127"/>
              </a:rPr>
              <a:t>The base models are initialized from Llama 2 and then trained on 500 billion tokens of code data. Meta fine-tuned those base models for two different flavors: a Python specialist (100 billion additional tokens) and an instruction fine-tuned version, which can understand natural language instructions.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C717AA-ED9C-BED3-4174-3D0E1372D9FB}"/>
              </a:ext>
            </a:extLst>
          </p:cNvPr>
          <p:cNvSpPr txBox="1"/>
          <p:nvPr/>
        </p:nvSpPr>
        <p:spPr>
          <a:xfrm>
            <a:off x="628649" y="1801522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코드라마 파이프라인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519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>
            <a:extLst>
              <a:ext uri="{FF2B5EF4-FFF2-40B4-BE49-F238E27FC236}">
                <a16:creationId xmlns:a16="http://schemas.microsoft.com/office/drawing/2014/main" id="{3780FF20-DFBD-92BD-C367-4769A0529E1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RAG pipeline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A4F63-62FD-447F-7DD3-356539D91BDE}"/>
              </a:ext>
            </a:extLst>
          </p:cNvPr>
          <p:cNvSpPr txBox="1"/>
          <p:nvPr/>
        </p:nvSpPr>
        <p:spPr>
          <a:xfrm>
            <a:off x="439386" y="1698161"/>
            <a:ext cx="3479470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600" dirty="0"/>
              <a:t>prompt</a:t>
            </a:r>
          </a:p>
        </p:txBody>
      </p:sp>
      <p:pic>
        <p:nvPicPr>
          <p:cNvPr id="4" name="Picture 3" descr="A screenshot of a question&#10;&#10;Description automatically generated">
            <a:extLst>
              <a:ext uri="{FF2B5EF4-FFF2-40B4-BE49-F238E27FC236}">
                <a16:creationId xmlns:a16="http://schemas.microsoft.com/office/drawing/2014/main" id="{8A3ADF86-C9D7-0929-E90E-E9CFD6B9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6" y="2615291"/>
            <a:ext cx="7065818" cy="3877583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692AFB-7FA0-71EC-1E4A-95E2AE3603F3}"/>
              </a:ext>
            </a:extLst>
          </p:cNvPr>
          <p:cNvSpPr txBox="1"/>
          <p:nvPr/>
        </p:nvSpPr>
        <p:spPr>
          <a:xfrm>
            <a:off x="439386" y="2210072"/>
            <a:ext cx="5759533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Question :  국소전립선암에서 방사선 치료의 역할은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0A729-4D6F-BDFC-1A14-FD1D5EEF8487}"/>
              </a:ext>
            </a:extLst>
          </p:cNvPr>
          <p:cNvSpPr txBox="1"/>
          <p:nvPr/>
        </p:nvSpPr>
        <p:spPr>
          <a:xfrm>
            <a:off x="540330" y="1111468"/>
            <a:ext cx="275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question + Context(QA Set)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907A0D-E1B7-4E78-5E31-F99AD3EE7530}"/>
              </a:ext>
            </a:extLst>
          </p:cNvPr>
          <p:cNvCxnSpPr/>
          <p:nvPr/>
        </p:nvCxnSpPr>
        <p:spPr>
          <a:xfrm>
            <a:off x="3458714" y="1312826"/>
            <a:ext cx="63224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E8464D-0389-2ADD-027D-CBBAB7300D66}"/>
              </a:ext>
            </a:extLst>
          </p:cNvPr>
          <p:cNvSpPr/>
          <p:nvPr/>
        </p:nvSpPr>
        <p:spPr>
          <a:xfrm>
            <a:off x="4274968" y="1111468"/>
            <a:ext cx="795043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2607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200" dirty="0">
                <a:ea typeface="GyeonggiTitleOTF Medium" panose="02020603020101020101" pitchFamily="18" charset="-127"/>
              </a:rPr>
              <a:t>Performance Test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모델 성능 평가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B3ADC-F0EA-DB81-4BB4-09BC205BDB32}"/>
              </a:ext>
            </a:extLst>
          </p:cNvPr>
          <p:cNvSpPr txBox="1"/>
          <p:nvPr/>
        </p:nvSpPr>
        <p:spPr>
          <a:xfrm>
            <a:off x="699898" y="1544989"/>
            <a:ext cx="8527229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모델이 만들어 내는 문장에 대해서 </a:t>
            </a:r>
            <a:r>
              <a:rPr lang="en-US" altLang="ko-KR" dirty="0"/>
              <a:t>GPT4</a:t>
            </a:r>
            <a:r>
              <a:rPr lang="ko-KR" altLang="en-US" dirty="0"/>
              <a:t>가 </a:t>
            </a:r>
            <a:r>
              <a:rPr lang="en-US" altLang="ko-KR" dirty="0"/>
              <a:t>score</a:t>
            </a:r>
            <a:r>
              <a:rPr lang="ko-KR" altLang="en-US" dirty="0"/>
              <a:t> 측정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prompt</a:t>
            </a:r>
            <a:r>
              <a:rPr lang="ko-KR" altLang="en-US" dirty="0"/>
              <a:t>에 원래 </a:t>
            </a:r>
            <a:r>
              <a:rPr lang="en-US" altLang="ko-KR" dirty="0"/>
              <a:t>QA set </a:t>
            </a:r>
            <a:r>
              <a:rPr lang="ko-KR" altLang="en-US" dirty="0"/>
              <a:t>제공</a:t>
            </a:r>
            <a:endParaRPr lang="en-KR" dirty="0"/>
          </a:p>
        </p:txBody>
      </p:sp>
      <p:pic>
        <p:nvPicPr>
          <p:cNvPr id="12" name="Picture 11" descr="A screenshot of a test&#10;&#10;Description automatically generated">
            <a:extLst>
              <a:ext uri="{FF2B5EF4-FFF2-40B4-BE49-F238E27FC236}">
                <a16:creationId xmlns:a16="http://schemas.microsoft.com/office/drawing/2014/main" id="{98A56C1E-91A0-121D-5E5F-7ED2C36D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6" y="3429000"/>
            <a:ext cx="7772400" cy="3012558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E0934-FE6C-9D2F-9165-39C09B2EA3C1}"/>
              </a:ext>
            </a:extLst>
          </p:cNvPr>
          <p:cNvSpPr txBox="1"/>
          <p:nvPr/>
        </p:nvSpPr>
        <p:spPr>
          <a:xfrm>
            <a:off x="535626" y="3032102"/>
            <a:ext cx="211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사용한 프롬프트</a:t>
            </a:r>
          </a:p>
        </p:txBody>
      </p:sp>
    </p:spTree>
    <p:extLst>
      <p:ext uri="{BB962C8B-B14F-4D97-AF65-F5344CB8AC3E}">
        <p14:creationId xmlns:p14="http://schemas.microsoft.com/office/powerpoint/2010/main" val="709541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3C9CAC8-36AF-AEC8-F23A-C09C4E57ED6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Performance Test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06B02-CD7D-87FF-3B3E-E2E179CF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9" y="1103023"/>
            <a:ext cx="9127998" cy="53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77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3C9CAC8-36AF-AEC8-F23A-C09C4E57ED6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200" dirty="0">
                <a:ea typeface="GyeonggiTitleOTF Medium" panose="02020603020101020101" pitchFamily="18" charset="-127"/>
              </a:rPr>
              <a:t>Performance Test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4D2E09-A9DA-F34F-DC0E-4E8E742A6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11" y="5270335"/>
            <a:ext cx="2718430" cy="1437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898938-0348-B3D3-7170-83E65A45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26" y="1162421"/>
            <a:ext cx="6901180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9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93F1E-86F9-06C6-ADB2-221A18DC8F6E}"/>
              </a:ext>
            </a:extLst>
          </p:cNvPr>
          <p:cNvSpPr txBox="1"/>
          <p:nvPr/>
        </p:nvSpPr>
        <p:spPr>
          <a:xfrm>
            <a:off x="3472179" y="2932345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" panose="02000503000000020004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7BFEB-8768-4A0F-E1D9-DE500EF01170}"/>
              </a:ext>
            </a:extLst>
          </p:cNvPr>
          <p:cNvSpPr txBox="1"/>
          <p:nvPr/>
        </p:nvSpPr>
        <p:spPr>
          <a:xfrm>
            <a:off x="3327107" y="4898137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김성연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김영상</a:t>
            </a:r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 조희진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173E0-578F-3378-0946-86463AAD99BA}"/>
              </a:ext>
            </a:extLst>
          </p:cNvPr>
          <p:cNvSpPr txBox="1"/>
          <p:nvPr/>
        </p:nvSpPr>
        <p:spPr>
          <a:xfrm>
            <a:off x="4200743" y="449802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GYEONGGITITLEOTF MEDIUM" panose="02020603020101020101" pitchFamily="18" charset="-127"/>
                <a:ea typeface="GYEONGGITITLEOTF MEDIUM" panose="02020603020101020101" pitchFamily="18" charset="-127"/>
                <a:cs typeface="Pretendard SemiBold" panose="02000503000000020004" pitchFamily="2" charset="-127"/>
              </a:rPr>
              <a:t>GME</a:t>
            </a:r>
            <a:endParaRPr kumimoji="1" lang="ko-KR" altLang="en-US" sz="2000" b="1" dirty="0">
              <a:latin typeface="GYEONGGITITLEOTF MEDIUM" panose="02020603020101020101" pitchFamily="18" charset="-127"/>
              <a:ea typeface="GYEONGGITITLEOTF MEDIUM" panose="02020603020101020101" pitchFamily="18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>
                <a:ea typeface="GyeonggiTitleOTF Medium" panose="02020603020101020101" pitchFamily="18" charset="-127"/>
              </a:rPr>
              <a:t>Code Llama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432005" y="3429000"/>
            <a:ext cx="7886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b="1" dirty="0">
                <a:solidFill>
                  <a:srgbClr val="15171A"/>
                </a:solidFill>
                <a:latin typeface="GYEONGGITITLEOTF MEDIUM" panose="02020603020101020101" charset="-127"/>
                <a:ea typeface="GyeonggiTitleOTF Medium" panose="02020603020101020101" pitchFamily="18" charset="-127"/>
              </a:rPr>
              <a:t>Code Llama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b="1" dirty="0">
                <a:solidFill>
                  <a:srgbClr val="15171A"/>
                </a:solidFill>
                <a:latin typeface="GYEONGGITITLEOTF MEDIUM" panose="02020603020101020101" charset="-127"/>
                <a:ea typeface="GyeonggiTitleOTF Medium" panose="02020603020101020101" pitchFamily="18" charset="-127"/>
              </a:rPr>
              <a:t>Code Llama – Python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b="1" dirty="0">
                <a:solidFill>
                  <a:srgbClr val="15171A"/>
                </a:solidFill>
                <a:latin typeface="GYEONGGITITLEOTF MEDIUM" panose="02020603020101020101" charset="-127"/>
                <a:ea typeface="GyeonggiTitleOTF Medium" panose="02020603020101020101" pitchFamily="18" charset="-127"/>
              </a:rPr>
              <a:t>Code Llama - Instruct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5000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억 토큰의 코드 데이터셋 학습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Long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Fine-tuning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으로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기존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context length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를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4,096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토큰에서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만 토큰으로 늘림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파일 수준이 아닌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repository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수준으로 모델에게 제공하고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 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그 수준의 결과를 얻을 수 있음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추가적인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1000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억 토큰의 파이썬 코드 데이터셋으로 </a:t>
            </a:r>
            <a:r>
              <a:rPr lang="en-US" altLang="ko-KR" sz="1000" b="1" dirty="0">
                <a:solidFill>
                  <a:srgbClr val="15171A"/>
                </a:solidFill>
                <a:latin typeface="GYEONGGITITLEOTF MEDIUM" panose="02020603020101020101" charset="-127"/>
                <a:ea typeface="GyeonggiTitleOTF Medium" panose="02020603020101020101" pitchFamily="18" charset="-127"/>
              </a:rPr>
              <a:t>Code Llama – Python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Instruction Fine-tuning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으로 명령에 특화되도록 만듦 </a:t>
            </a:r>
            <a:r>
              <a:rPr lang="en-US" altLang="ko-KR" sz="1000" b="1" dirty="0">
                <a:solidFill>
                  <a:srgbClr val="15171A"/>
                </a:solidFill>
                <a:latin typeface="GYEONGGITITLEOTF MEDIUM" panose="02020603020101020101" charset="-127"/>
                <a:ea typeface="GyeonggiTitleOTF Medium" panose="02020603020101020101" pitchFamily="18" charset="-127"/>
              </a:rPr>
              <a:t>Code Llama – Instruct</a:t>
            </a:r>
            <a:endParaRPr lang="en-US" altLang="ko-KR" sz="1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BA9E1B-7BF9-D652-3418-C72AA492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158"/>
            <a:ext cx="9144000" cy="24578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75F36B-3CF7-80F9-8724-E6458A8F8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29" y="1027416"/>
            <a:ext cx="3116826" cy="8093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F87AD1-C27A-B71C-7088-207B42EAA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720" y="2628166"/>
            <a:ext cx="2821987" cy="8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6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>
                <a:ea typeface="GyeonggiTitleOTF Medium" panose="02020603020101020101" pitchFamily="18" charset="-127"/>
              </a:rPr>
              <a:t>Code Llama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b="1" i="0" dirty="0">
                <a:solidFill>
                  <a:srgbClr val="15171A"/>
                </a:solidFill>
                <a:effectLst/>
                <a:latin typeface="GYEONGGITITLEOTF MEDIUM" panose="02020603020101020101" charset="-127"/>
              </a:rPr>
              <a:t>Long context fine-tuning (LCFT)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b="0" i="0" dirty="0">
                <a:solidFill>
                  <a:srgbClr val="1C2B33"/>
                </a:solidFill>
                <a:effectLst/>
                <a:latin typeface="GYEONGGITITLEOTF MEDIUM" panose="02020603020101020101" charset="-127"/>
              </a:rPr>
              <a:t>The Code Llama models provide stable generations with up to 100,000 tokens of context.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약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만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5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천 개의 단어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b="1" i="0" dirty="0">
                <a:solidFill>
                  <a:srgbClr val="15171A"/>
                </a:solidFill>
                <a:effectLst/>
                <a:latin typeface="GYEONGGITITLEOTF MEDIUM" panose="02020603020101020101" charset="-127"/>
              </a:rPr>
              <a:t>Rotary Position Embedding (</a:t>
            </a:r>
            <a:r>
              <a:rPr lang="en-US" altLang="ko-KR" b="1" i="0" dirty="0" err="1">
                <a:solidFill>
                  <a:srgbClr val="15171A"/>
                </a:solidFill>
                <a:effectLst/>
                <a:latin typeface="GYEONGGITITLEOTF MEDIUM" panose="02020603020101020101" charset="-127"/>
              </a:rPr>
              <a:t>RoPE</a:t>
            </a:r>
            <a:r>
              <a:rPr lang="en-US" altLang="ko-KR" b="1" i="0" dirty="0">
                <a:solidFill>
                  <a:srgbClr val="15171A"/>
                </a:solidFill>
                <a:effectLst/>
                <a:latin typeface="GYEONGGITITLEOTF MEDIUM" panose="02020603020101020101" charset="-127"/>
              </a:rPr>
              <a:t>)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D821F-7FE1-D9F7-30DE-C541E0B3FF96}"/>
              </a:ext>
            </a:extLst>
          </p:cNvPr>
          <p:cNvSpPr txBox="1"/>
          <p:nvPr/>
        </p:nvSpPr>
        <p:spPr>
          <a:xfrm>
            <a:off x="1402079" y="2611735"/>
            <a:ext cx="71132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GPT-J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에서 공개되어 유명해진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position embedding. rotary method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를 사용해 매 레이어마다 포지션 값을 주입한다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통상적인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포지셔널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 인코딩을 더하는 방식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가법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이 아닌 곱하는 방식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승법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을 취했다고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통상 시계열 분해 문제에서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가법은 각각 시점에서의 값만 고민하므로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주변 변화에 민감하지 않은데 비해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,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승법 방식은 곱을 통해서 주변 관계 변화에 민감하게 되어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순차적 특성을 더 잘 나타낸다고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GYEONGGITITLEOTF MEDIUM" panose="02020603020101020101" charset="-127"/>
              </a:rPr>
              <a:t>.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GYEONGGITITLEOTF MEDIUM" panose="02020603020101020101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GYEONGGITITLEOTF MEDIUM" panose="02020603020101020101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9CB2BE-B9A1-0382-ABBB-9EAAE0C0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60" y="4304878"/>
            <a:ext cx="3515360" cy="221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3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>
                <a:ea typeface="GyeonggiTitleOTF Medium" panose="02020603020101020101" pitchFamily="18" charset="-127"/>
              </a:rPr>
              <a:t>Code Llama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b="1" i="0" dirty="0">
                <a:solidFill>
                  <a:srgbClr val="15171A"/>
                </a:solidFill>
                <a:effectLst/>
                <a:latin typeface="GYEONGGITITLEOTF MEDIUM" panose="02020603020101020101" charset="-127"/>
              </a:rPr>
              <a:t>Instruction Fine-tuning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b="0" dirty="0">
                <a:solidFill>
                  <a:srgbClr val="15171A"/>
                </a:solidFill>
                <a:effectLst/>
                <a:latin typeface="GYEONGGITITLEOTF MEDIUM" panose="02020603020101020101" charset="-127"/>
              </a:rPr>
              <a:t>self-instruct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6EF8F-B0ED-DC21-14FD-E6229B0C19BB}"/>
              </a:ext>
            </a:extLst>
          </p:cNvPr>
          <p:cNvSpPr txBox="1"/>
          <p:nvPr/>
        </p:nvSpPr>
        <p:spPr>
          <a:xfrm>
            <a:off x="4571999" y="6456587"/>
            <a:ext cx="7886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출처 </a:t>
            </a:r>
            <a:r>
              <a:rPr lang="en-US" altLang="ko-KR" sz="1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 https://www.youtube.com/watch?v=qBNIaOdwE30&amp;t=302s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A3F29-B676-8818-A8DA-F431E0674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30" y="1979401"/>
            <a:ext cx="7718938" cy="43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1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>
                <a:ea typeface="GyeonggiTitleOTF Medium" panose="02020603020101020101" pitchFamily="18" charset="-127"/>
              </a:rPr>
              <a:t>Code Llama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b="1" i="0" dirty="0">
                <a:solidFill>
                  <a:srgbClr val="15171A"/>
                </a:solidFill>
                <a:effectLst/>
                <a:latin typeface="GYEONGGITITLEOTF MEDIUM" panose="02020603020101020101" charset="-127"/>
              </a:rPr>
              <a:t>Fill-in-Middle (FIM) training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즉시 코드 완성과 같은 기능 제공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1D41E-6103-5A8A-DFCA-84BC8F92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1986188"/>
            <a:ext cx="7831583" cy="1275172"/>
          </a:xfrm>
          <a:prstGeom prst="rect">
            <a:avLst/>
          </a:prstGeom>
        </p:spPr>
      </p:pic>
      <p:pic>
        <p:nvPicPr>
          <p:cNvPr id="2050" name="Picture 2" descr="FIM 변환 전 교육 예시">
            <a:extLst>
              <a:ext uri="{FF2B5EF4-FFF2-40B4-BE49-F238E27FC236}">
                <a16:creationId xmlns:a16="http://schemas.microsoft.com/office/drawing/2014/main" id="{75B41784-5363-616B-D14C-8DB9E4C2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6" y="3803887"/>
            <a:ext cx="7325360" cy="51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M 변환 후 훈련 예시">
            <a:extLst>
              <a:ext uri="{FF2B5EF4-FFF2-40B4-BE49-F238E27FC236}">
                <a16:creationId xmlns:a16="http://schemas.microsoft.com/office/drawing/2014/main" id="{817F6511-A7E1-7943-E32C-A61F141C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1" y="4668676"/>
            <a:ext cx="7325365" cy="51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6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ChatGPT</a:t>
            </a:r>
            <a:r>
              <a:rPr kumimoji="1" lang="en-US" altLang="ko-Kore-KR" sz="3200" dirty="0">
                <a:ea typeface="GyeonggiTitleOTF Medium" panose="02020603020101020101" pitchFamily="18" charset="-127"/>
              </a:rPr>
              <a:t> </a:t>
            </a:r>
            <a:r>
              <a:rPr kumimoji="1" lang="ko-KR" altLang="en-US" sz="3200" dirty="0" err="1">
                <a:ea typeface="GyeonggiTitleOTF Medium" panose="02020603020101020101" pitchFamily="18" charset="-127"/>
              </a:rPr>
              <a:t>파인튜닝하기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 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전처리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(ver. </a:t>
            </a:r>
            <a:r>
              <a:rPr lang="en" altLang="ko-Kore-KR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gpt-3.5-turbo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의대데이터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사용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735631-D795-F25F-9780-0400270A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153649"/>
            <a:ext cx="7772400" cy="36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ChatGPT</a:t>
            </a:r>
            <a:r>
              <a:rPr kumimoji="1" lang="en-US" altLang="ko-Kore-KR" sz="3200" dirty="0">
                <a:ea typeface="GyeonggiTitleOTF Medium" panose="02020603020101020101" pitchFamily="18" charset="-127"/>
              </a:rPr>
              <a:t> </a:t>
            </a:r>
            <a:r>
              <a:rPr kumimoji="1" lang="ko-KR" altLang="en-US" sz="3200" dirty="0" err="1">
                <a:ea typeface="GyeonggiTitleOTF Medium" panose="02020603020101020101" pitchFamily="18" charset="-127"/>
              </a:rPr>
              <a:t>파인튜닝하기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데이터셋 </a:t>
            </a:r>
            <a:r>
              <a:rPr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전처리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(ver. </a:t>
            </a:r>
            <a:r>
              <a:rPr lang="en" altLang="ko-Kore-KR" dirty="0">
                <a:effectLst/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babbage-002, davinci-002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의대데이터 </a:t>
            </a:r>
            <a:r>
              <a:rPr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30</a:t>
            </a: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개 사용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447FAF-BE63-3C02-B958-02EF71976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122661"/>
            <a:ext cx="7772400" cy="35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6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BB48D2E-DC3B-77F8-546E-C46B2913956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810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yeonggiTitleOTF Medium" panose="02020603020101020101" pitchFamily="18" charset="-127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3200" dirty="0" err="1">
                <a:ea typeface="GyeonggiTitleOTF Medium" panose="02020603020101020101" pitchFamily="18" charset="-127"/>
              </a:rPr>
              <a:t>ChatGPT</a:t>
            </a:r>
            <a:r>
              <a:rPr kumimoji="1" lang="en-US" altLang="ko-Kore-KR" sz="3200" dirty="0">
                <a:ea typeface="GyeonggiTitleOTF Medium" panose="02020603020101020101" pitchFamily="18" charset="-127"/>
              </a:rPr>
              <a:t> </a:t>
            </a:r>
            <a:r>
              <a:rPr kumimoji="1" lang="ko-KR" altLang="en-US" sz="3200" dirty="0" err="1">
                <a:ea typeface="GyeonggiTitleOTF Medium" panose="02020603020101020101" pitchFamily="18" charset="-127"/>
              </a:rPr>
              <a:t>파인튜닝하기</a:t>
            </a:r>
            <a:endParaRPr kumimoji="1" lang="ko-Kore-KR" altLang="en-US" sz="3200" dirty="0">
              <a:ea typeface="GyeonggiTitleOTF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127E-7B1B-5FE4-5D1F-EA2B3AB860B9}"/>
              </a:ext>
            </a:extLst>
          </p:cNvPr>
          <p:cNvSpPr txBox="1"/>
          <p:nvPr/>
        </p:nvSpPr>
        <p:spPr>
          <a:xfrm>
            <a:off x="628649" y="1175657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학습에 사용될 데이터셋 업로드</a:t>
            </a:r>
            <a:endParaRPr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4226B-63F1-CBBC-B5AF-23D4D00E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1729403"/>
            <a:ext cx="7772400" cy="39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7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8075</TotalTime>
  <Words>911</Words>
  <Application>Microsoft Office PowerPoint</Application>
  <PresentationFormat>화면 슬라이드 쇼(4:3)</PresentationFormat>
  <Paragraphs>144</Paragraphs>
  <Slides>24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GyeonggiTitleOTF Medium</vt:lpstr>
      <vt:lpstr>Wingdings</vt:lpstr>
      <vt:lpstr>GyeonggiTitleOTF Medium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조희진</dc:creator>
  <cp:lastModifiedBy>김성연</cp:lastModifiedBy>
  <cp:revision>258</cp:revision>
  <dcterms:created xsi:type="dcterms:W3CDTF">2023-05-28T14:12:31Z</dcterms:created>
  <dcterms:modified xsi:type="dcterms:W3CDTF">2023-09-07T09:50:49Z</dcterms:modified>
</cp:coreProperties>
</file>